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4"/>
  </p:notesMasterIdLst>
  <p:handoutMasterIdLst>
    <p:handoutMasterId r:id="rId145"/>
  </p:handoutMasterIdLst>
  <p:sldIdLst>
    <p:sldId id="852" r:id="rId2"/>
    <p:sldId id="854" r:id="rId3"/>
    <p:sldId id="855" r:id="rId4"/>
    <p:sldId id="856" r:id="rId5"/>
    <p:sldId id="1041" r:id="rId6"/>
    <p:sldId id="1042" r:id="rId7"/>
    <p:sldId id="858" r:id="rId8"/>
    <p:sldId id="312" r:id="rId9"/>
    <p:sldId id="293" r:id="rId10"/>
    <p:sldId id="292" r:id="rId11"/>
    <p:sldId id="294" r:id="rId12"/>
    <p:sldId id="307" r:id="rId13"/>
    <p:sldId id="836" r:id="rId14"/>
    <p:sldId id="827" r:id="rId15"/>
    <p:sldId id="296" r:id="rId16"/>
    <p:sldId id="309" r:id="rId17"/>
    <p:sldId id="306" r:id="rId18"/>
    <p:sldId id="861" r:id="rId19"/>
    <p:sldId id="863" r:id="rId20"/>
    <p:sldId id="912" r:id="rId21"/>
    <p:sldId id="914" r:id="rId22"/>
    <p:sldId id="915" r:id="rId23"/>
    <p:sldId id="913" r:id="rId24"/>
    <p:sldId id="967" r:id="rId25"/>
    <p:sldId id="864" r:id="rId26"/>
    <p:sldId id="875" r:id="rId27"/>
    <p:sldId id="862" r:id="rId28"/>
    <p:sldId id="938" r:id="rId29"/>
    <p:sldId id="876" r:id="rId30"/>
    <p:sldId id="882" r:id="rId31"/>
    <p:sldId id="877" r:id="rId32"/>
    <p:sldId id="878" r:id="rId33"/>
    <p:sldId id="916" r:id="rId34"/>
    <p:sldId id="917" r:id="rId35"/>
    <p:sldId id="920" r:id="rId36"/>
    <p:sldId id="918" r:id="rId37"/>
    <p:sldId id="919" r:id="rId38"/>
    <p:sldId id="921" r:id="rId39"/>
    <p:sldId id="922" r:id="rId40"/>
    <p:sldId id="923" r:id="rId41"/>
    <p:sldId id="937" r:id="rId42"/>
    <p:sldId id="931" r:id="rId43"/>
    <p:sldId id="900" r:id="rId44"/>
    <p:sldId id="897" r:id="rId45"/>
    <p:sldId id="890" r:id="rId46"/>
    <p:sldId id="889" r:id="rId47"/>
    <p:sldId id="924" r:id="rId48"/>
    <p:sldId id="927" r:id="rId49"/>
    <p:sldId id="929" r:id="rId50"/>
    <p:sldId id="930" r:id="rId51"/>
    <p:sldId id="928" r:id="rId52"/>
    <p:sldId id="932" r:id="rId53"/>
    <p:sldId id="925" r:id="rId54"/>
    <p:sldId id="926" r:id="rId55"/>
    <p:sldId id="933" r:id="rId56"/>
    <p:sldId id="934" r:id="rId57"/>
    <p:sldId id="936" r:id="rId58"/>
    <p:sldId id="935" r:id="rId59"/>
    <p:sldId id="941" r:id="rId60"/>
    <p:sldId id="942" r:id="rId61"/>
    <p:sldId id="943" r:id="rId62"/>
    <p:sldId id="957" r:id="rId63"/>
    <p:sldId id="944" r:id="rId64"/>
    <p:sldId id="945" r:id="rId65"/>
    <p:sldId id="898" r:id="rId66"/>
    <p:sldId id="896" r:id="rId67"/>
    <p:sldId id="891" r:id="rId68"/>
    <p:sldId id="902" r:id="rId69"/>
    <p:sldId id="901" r:id="rId70"/>
    <p:sldId id="892" r:id="rId71"/>
    <p:sldId id="946" r:id="rId72"/>
    <p:sldId id="947" r:id="rId73"/>
    <p:sldId id="948" r:id="rId74"/>
    <p:sldId id="949" r:id="rId75"/>
    <p:sldId id="959" r:id="rId76"/>
    <p:sldId id="958" r:id="rId77"/>
    <p:sldId id="951" r:id="rId78"/>
    <p:sldId id="960" r:id="rId79"/>
    <p:sldId id="961" r:id="rId80"/>
    <p:sldId id="962" r:id="rId81"/>
    <p:sldId id="953" r:id="rId82"/>
    <p:sldId id="963" r:id="rId83"/>
    <p:sldId id="903" r:id="rId84"/>
    <p:sldId id="905" r:id="rId85"/>
    <p:sldId id="870" r:id="rId86"/>
    <p:sldId id="871" r:id="rId87"/>
    <p:sldId id="965" r:id="rId88"/>
    <p:sldId id="984" r:id="rId89"/>
    <p:sldId id="968" r:id="rId90"/>
    <p:sldId id="969" r:id="rId91"/>
    <p:sldId id="971" r:id="rId92"/>
    <p:sldId id="970" r:id="rId93"/>
    <p:sldId id="978" r:id="rId94"/>
    <p:sldId id="979" r:id="rId95"/>
    <p:sldId id="980" r:id="rId96"/>
    <p:sldId id="981" r:id="rId97"/>
    <p:sldId id="982" r:id="rId98"/>
    <p:sldId id="972" r:id="rId99"/>
    <p:sldId id="983" r:id="rId100"/>
    <p:sldId id="974" r:id="rId101"/>
    <p:sldId id="975" r:id="rId102"/>
    <p:sldId id="976" r:id="rId103"/>
    <p:sldId id="977" r:id="rId104"/>
    <p:sldId id="996" r:id="rId105"/>
    <p:sldId id="866" r:id="rId106"/>
    <p:sldId id="997" r:id="rId107"/>
    <p:sldId id="998" r:id="rId108"/>
    <p:sldId id="1005" r:id="rId109"/>
    <p:sldId id="1002" r:id="rId110"/>
    <p:sldId id="1003" r:id="rId111"/>
    <p:sldId id="1004" r:id="rId112"/>
    <p:sldId id="872" r:id="rId113"/>
    <p:sldId id="1009" r:id="rId114"/>
    <p:sldId id="1008" r:id="rId115"/>
    <p:sldId id="873" r:id="rId116"/>
    <p:sldId id="1010" r:id="rId117"/>
    <p:sldId id="1011" r:id="rId118"/>
    <p:sldId id="1012" r:id="rId119"/>
    <p:sldId id="964" r:id="rId120"/>
    <p:sldId id="1014" r:id="rId121"/>
    <p:sldId id="1019" r:id="rId122"/>
    <p:sldId id="1015" r:id="rId123"/>
    <p:sldId id="1016" r:id="rId124"/>
    <p:sldId id="1031" r:id="rId125"/>
    <p:sldId id="1030" r:id="rId126"/>
    <p:sldId id="1024" r:id="rId127"/>
    <p:sldId id="1025" r:id="rId128"/>
    <p:sldId id="1038" r:id="rId129"/>
    <p:sldId id="910" r:id="rId130"/>
    <p:sldId id="911" r:id="rId131"/>
    <p:sldId id="865" r:id="rId132"/>
    <p:sldId id="414" r:id="rId133"/>
    <p:sldId id="995" r:id="rId134"/>
    <p:sldId id="1032" r:id="rId135"/>
    <p:sldId id="1033" r:id="rId136"/>
    <p:sldId id="1034" r:id="rId137"/>
    <p:sldId id="1035" r:id="rId138"/>
    <p:sldId id="1036" r:id="rId139"/>
    <p:sldId id="1037" r:id="rId140"/>
    <p:sldId id="1006" r:id="rId141"/>
    <p:sldId id="1040" r:id="rId142"/>
    <p:sldId id="1039" r:id="rId1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07215B"/>
    <a:srgbClr val="1B5B98"/>
    <a:srgbClr val="FFFFFF"/>
    <a:srgbClr val="23A3FF"/>
    <a:srgbClr val="C30D3E"/>
    <a:srgbClr val="1C5D9C"/>
    <a:srgbClr val="A6A6A6"/>
    <a:srgbClr val="5F5E5F"/>
    <a:srgbClr val="D97B1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407" autoAdjust="0"/>
    <p:restoredTop sz="94433" autoAdjust="0"/>
  </p:normalViewPr>
  <p:slideViewPr>
    <p:cSldViewPr snapToGrid="0">
      <p:cViewPr varScale="1">
        <p:scale>
          <a:sx n="140" d="100"/>
          <a:sy n="140" d="100"/>
        </p:scale>
        <p:origin x="200" y="704"/>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10/8/20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10/8/20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36</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64</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26</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4.xml"/><Relationship Id="rId5" Type="http://schemas.openxmlformats.org/officeDocument/2006/relationships/image" Target="../media/image34.tiff"/><Relationship Id="rId4" Type="http://schemas.openxmlformats.org/officeDocument/2006/relationships/image" Target="../media/image33.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25296449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4F085CEB-1EED-F847-A7AE-D632C4F21F46}"/>
              </a:ext>
            </a:extLst>
          </p:cNvPr>
          <p:cNvSpPr>
            <a:spLocks noGrp="1"/>
          </p:cNvSpPr>
          <p:nvPr>
            <p:ph idx="1"/>
          </p:nvPr>
        </p:nvSpPr>
        <p:spPr/>
        <p:txBody>
          <a:bodyPr/>
          <a:lstStyle/>
          <a:p>
            <a:r>
              <a:rPr lang="en-US" dirty="0"/>
              <a:t>Economic models in </a:t>
            </a:r>
            <a:r>
              <a:rPr lang="en-US" sz="1600" dirty="0" err="1">
                <a:solidFill>
                  <a:schemeClr val="accent2"/>
                </a:solidFill>
                <a:latin typeface="Lucida Console" panose="020B0609040504020204" pitchFamily="49" charset="0"/>
                <a:ea typeface="+mj-ea"/>
              </a:rPr>
              <a:t>hesim</a:t>
            </a:r>
            <a:r>
              <a:rPr lang="en-US" dirty="0"/>
              <a:t> can be constructed in one of two ways</a:t>
            </a:r>
          </a:p>
          <a:p>
            <a:pPr lvl="1"/>
            <a:r>
              <a:rPr lang="en-US" dirty="0"/>
              <a:t>Defining the model using </a:t>
            </a:r>
            <a:r>
              <a:rPr lang="en-US" sz="1400" dirty="0" err="1">
                <a:solidFill>
                  <a:schemeClr val="accent3"/>
                </a:solidFill>
                <a:latin typeface="Lucida Console" panose="020B0609040504020204" pitchFamily="49" charset="0"/>
              </a:rPr>
              <a:t>define_model</a:t>
            </a:r>
            <a:r>
              <a:rPr lang="en-US" sz="1400" dirty="0">
                <a:solidFill>
                  <a:schemeClr val="accent3"/>
                </a:solidFill>
                <a:latin typeface="Lucida Console" panose="020B0609040504020204" pitchFamily="49" charset="0"/>
              </a:rPr>
              <a:t>()</a:t>
            </a:r>
            <a:endParaRPr lang="en-US" dirty="0">
              <a:solidFill>
                <a:schemeClr val="accent3"/>
              </a:solidFill>
              <a:latin typeface="Lucida Console" panose="020B0609040504020204" pitchFamily="49" charset="0"/>
            </a:endParaRPr>
          </a:p>
          <a:p>
            <a:pPr marL="400050" lvl="2" indent="0">
              <a:buNone/>
            </a:pPr>
            <a:r>
              <a:rPr lang="en-US" sz="1200" dirty="0"/>
              <a:t>(See Markov cohort model)</a:t>
            </a:r>
          </a:p>
          <a:p>
            <a:pPr lvl="1"/>
            <a:r>
              <a:rPr lang="en-US" dirty="0"/>
              <a:t>With explicit statistical models</a:t>
            </a:r>
          </a:p>
          <a:p>
            <a:pPr marL="400050" lvl="2" indent="0">
              <a:buNone/>
            </a:pPr>
            <a:r>
              <a:rPr lang="en-US" sz="1200" dirty="0"/>
              <a:t>(Approached used here)</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100</a:t>
            </a:fld>
            <a:endParaRPr lang="en-US"/>
          </a:p>
        </p:txBody>
      </p:sp>
    </p:spTree>
    <p:extLst>
      <p:ext uri="{BB962C8B-B14F-4D97-AF65-F5344CB8AC3E}">
        <p14:creationId xmlns:p14="http://schemas.microsoft.com/office/powerpoint/2010/main" val="22761221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114773"/>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9" y="1619136"/>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372545"/>
            <a:ext cx="6177517" cy="769441"/>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108</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14747996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Tree>
    <p:extLst>
      <p:ext uri="{BB962C8B-B14F-4D97-AF65-F5344CB8AC3E}">
        <p14:creationId xmlns:p14="http://schemas.microsoft.com/office/powerpoint/2010/main" val="708921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110</a:t>
            </a:fld>
            <a:endParaRPr lang="en-US"/>
          </a:p>
        </p:txBody>
      </p:sp>
    </p:spTree>
    <p:extLst>
      <p:ext uri="{BB962C8B-B14F-4D97-AF65-F5344CB8AC3E}">
        <p14:creationId xmlns:p14="http://schemas.microsoft.com/office/powerpoint/2010/main" val="11723575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112</a:t>
            </a:fld>
            <a:endParaRPr lang="en-US"/>
          </a:p>
        </p:txBody>
      </p:sp>
      <p:pic>
        <p:nvPicPr>
          <p:cNvPr id="6" name="Picture 5">
            <a:extLst>
              <a:ext uri="{FF2B5EF4-FFF2-40B4-BE49-F238E27FC236}">
                <a16:creationId xmlns:a16="http://schemas.microsoft.com/office/drawing/2014/main" id="{370D607F-9373-A444-9158-0B0124F37248}"/>
              </a:ext>
            </a:extLst>
          </p:cNvPr>
          <p:cNvPicPr>
            <a:picLocks noChangeAspect="1"/>
          </p:cNvPicPr>
          <p:nvPr/>
        </p:nvPicPr>
        <p:blipFill>
          <a:blip r:embed="rId2"/>
          <a:stretch>
            <a:fillRect/>
          </a:stretch>
        </p:blipFill>
        <p:spPr>
          <a:xfrm>
            <a:off x="457200" y="1338991"/>
            <a:ext cx="3727342" cy="524978"/>
          </a:xfrm>
          <a:prstGeom prst="rect">
            <a:avLst/>
          </a:prstGeom>
        </p:spPr>
      </p:pic>
      <p:pic>
        <p:nvPicPr>
          <p:cNvPr id="7" name="Picture 6">
            <a:extLst>
              <a:ext uri="{FF2B5EF4-FFF2-40B4-BE49-F238E27FC236}">
                <a16:creationId xmlns:a16="http://schemas.microsoft.com/office/drawing/2014/main" id="{3E48D7D5-7773-8F46-82CF-813F54575FF6}"/>
              </a:ext>
            </a:extLst>
          </p:cNvPr>
          <p:cNvPicPr>
            <a:picLocks noChangeAspect="1"/>
          </p:cNvPicPr>
          <p:nvPr/>
        </p:nvPicPr>
        <p:blipFill>
          <a:blip r:embed="rId3"/>
          <a:stretch>
            <a:fillRect/>
          </a:stretch>
        </p:blipFill>
        <p:spPr>
          <a:xfrm>
            <a:off x="457200" y="2278385"/>
            <a:ext cx="3963026" cy="535983"/>
          </a:xfrm>
          <a:prstGeom prst="rect">
            <a:avLst/>
          </a:prstGeom>
        </p:spPr>
      </p:pic>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0" name="Picture 9">
            <a:extLst>
              <a:ext uri="{FF2B5EF4-FFF2-40B4-BE49-F238E27FC236}">
                <a16:creationId xmlns:a16="http://schemas.microsoft.com/office/drawing/2014/main" id="{FA8D46DC-C0C4-E749-8B09-EFB243153F6B}"/>
              </a:ext>
            </a:extLst>
          </p:cNvPr>
          <p:cNvPicPr>
            <a:picLocks noChangeAspect="1"/>
          </p:cNvPicPr>
          <p:nvPr/>
        </p:nvPicPr>
        <p:blipFill>
          <a:blip r:embed="rId4"/>
          <a:stretch>
            <a:fillRect/>
          </a:stretch>
        </p:blipFill>
        <p:spPr>
          <a:xfrm>
            <a:off x="1901879" y="3140452"/>
            <a:ext cx="2984500" cy="660400"/>
          </a:xfrm>
          <a:prstGeom prst="rect">
            <a:avLst/>
          </a:prstGeom>
        </p:spPr>
      </p:pic>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2" name="Picture 11">
            <a:extLst>
              <a:ext uri="{FF2B5EF4-FFF2-40B4-BE49-F238E27FC236}">
                <a16:creationId xmlns:a16="http://schemas.microsoft.com/office/drawing/2014/main" id="{74B43AFA-323B-9441-BD98-B0E11C9EE1B3}"/>
              </a:ext>
            </a:extLst>
          </p:cNvPr>
          <p:cNvPicPr>
            <a:picLocks noChangeAspect="1"/>
          </p:cNvPicPr>
          <p:nvPr/>
        </p:nvPicPr>
        <p:blipFill>
          <a:blip r:embed="rId5"/>
          <a:stretch>
            <a:fillRect/>
          </a:stretch>
        </p:blipFill>
        <p:spPr>
          <a:xfrm>
            <a:off x="1766806" y="3914399"/>
            <a:ext cx="6555783" cy="931219"/>
          </a:xfrm>
          <a:prstGeom prst="rect">
            <a:avLst/>
          </a:prstGeom>
        </p:spPr>
      </p:pic>
    </p:spTree>
    <p:extLst>
      <p:ext uri="{BB962C8B-B14F-4D97-AF65-F5344CB8AC3E}">
        <p14:creationId xmlns:p14="http://schemas.microsoft.com/office/powerpoint/2010/main" val="41235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119</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122</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endParaRPr lang="en-US" dirty="0"/>
          </a:p>
          <a:p>
            <a:endParaRPr lang="en-US" dirty="0"/>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16729" y="3072337"/>
            <a:ext cx="5808297" cy="523270"/>
          </a:xfrm>
          <a:prstGeom prst="rect">
            <a:avLst/>
          </a:prstGeom>
        </p:spPr>
      </p:pic>
    </p:spTree>
    <p:extLst>
      <p:ext uri="{BB962C8B-B14F-4D97-AF65-F5344CB8AC3E}">
        <p14:creationId xmlns:p14="http://schemas.microsoft.com/office/powerpoint/2010/main" val="21732981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126</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Tree>
    <p:extLst>
      <p:ext uri="{BB962C8B-B14F-4D97-AF65-F5344CB8AC3E}">
        <p14:creationId xmlns:p14="http://schemas.microsoft.com/office/powerpoint/2010/main" val="21157413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27990263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err="1"/>
              <a:t>bcea</a:t>
            </a:r>
            <a:endParaRPr lang="en-US" sz="1800" dirty="0"/>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132</a:t>
            </a:fld>
            <a:endParaRPr lang="en-US"/>
          </a:p>
        </p:txBody>
      </p:sp>
    </p:spTree>
    <p:extLst>
      <p:ext uri="{BB962C8B-B14F-4D97-AF65-F5344CB8AC3E}">
        <p14:creationId xmlns:p14="http://schemas.microsoft.com/office/powerpoint/2010/main" val="2919429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032907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3058020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54880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A script provides all steps to perform the analysis and model simulation</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537820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19</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23</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130251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27</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a:t>
            </a:r>
            <a:r>
              <a:rPr lang="en-US" dirty="0">
                <a:solidFill>
                  <a:srgbClr val="2E6FBB"/>
                </a:solidFill>
              </a:rPr>
              <a:t>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33</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40</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41</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42</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59998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46</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48</a:t>
            </a:fld>
            <a:endParaRPr lang="en-US"/>
          </a:p>
        </p:txBody>
      </p:sp>
    </p:spTree>
    <p:extLst>
      <p:ext uri="{BB962C8B-B14F-4D97-AF65-F5344CB8AC3E}">
        <p14:creationId xmlns:p14="http://schemas.microsoft.com/office/powerpoint/2010/main" val="39547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pic>
        <p:nvPicPr>
          <p:cNvPr id="5" name="Picture 4">
            <a:extLst>
              <a:ext uri="{FF2B5EF4-FFF2-40B4-BE49-F238E27FC236}">
                <a16:creationId xmlns:a16="http://schemas.microsoft.com/office/drawing/2014/main" id="{8461F5A3-2F9B-6746-B63F-8D7927304B83}"/>
              </a:ext>
            </a:extLst>
          </p:cNvPr>
          <p:cNvPicPr>
            <a:picLocks noChangeAspect="1"/>
          </p:cNvPicPr>
          <p:nvPr/>
        </p:nvPicPr>
        <p:blipFill>
          <a:blip r:embed="rId2"/>
          <a:stretch>
            <a:fillRect/>
          </a:stretch>
        </p:blipFill>
        <p:spPr>
          <a:xfrm>
            <a:off x="457200" y="740111"/>
            <a:ext cx="7411533" cy="4403389"/>
          </a:xfrm>
          <a:prstGeom prst="rect">
            <a:avLst/>
          </a:prstGeom>
        </p:spPr>
      </p:pic>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23.24552   21.69417   401382.4  130275.34 271107.1 1.551346</a:t>
            </a:r>
          </a:p>
          <a:p>
            <a:r>
              <a:rPr lang="en-US" sz="1100" dirty="0">
                <a:latin typeface="Lucida Console" panose="020B0609040504020204" pitchFamily="49" charset="0"/>
              </a:rPr>
              <a:t>   2:      2   23.33612   21.38084   685279.0  442769.57 242509.4 1.955285</a:t>
            </a:r>
          </a:p>
          <a:p>
            <a:r>
              <a:rPr lang="en-US" sz="1100" dirty="0">
                <a:latin typeface="Lucida Console" panose="020B0609040504020204" pitchFamily="49" charset="0"/>
              </a:rPr>
              <a:t>   3:      3   23.70920   21.78856   508647.3  264373.34 244273.9 1.920637</a:t>
            </a:r>
          </a:p>
          <a:p>
            <a:r>
              <a:rPr lang="en-US" sz="1100" dirty="0">
                <a:latin typeface="Lucida Console" panose="020B0609040504020204" pitchFamily="49" charset="0"/>
              </a:rPr>
              <a:t>   4:      4   23.78204   21.37850   365031.5   84580.36 280451.2 2.403536</a:t>
            </a:r>
          </a:p>
          <a:p>
            <a:r>
              <a:rPr lang="en-US" sz="1100" dirty="0">
                <a:latin typeface="Lucida Console" panose="020B0609040504020204" pitchFamily="49" charset="0"/>
              </a:rPr>
              <a:t>   5:      5   22.77926   21.74338   402233.8  135862.70 266371.1 1.035883</a:t>
            </a:r>
          </a:p>
          <a:p>
            <a:r>
              <a:rPr lang="en-US" sz="1100" dirty="0">
                <a:latin typeface="Lucida Console" panose="020B0609040504020204" pitchFamily="49" charset="0"/>
              </a:rPr>
              <a:t>  ---                                                                     </a:t>
            </a:r>
          </a:p>
          <a:p>
            <a:r>
              <a:rPr lang="en-US" sz="1100" dirty="0">
                <a:latin typeface="Lucida Console" panose="020B0609040504020204" pitchFamily="49" charset="0"/>
              </a:rPr>
              <a:t> 996:    996   22.53484   20.03646   525885.9  266968.80 258917.1 2.498373</a:t>
            </a:r>
          </a:p>
          <a:p>
            <a:r>
              <a:rPr lang="en-US" sz="1100" dirty="0">
                <a:latin typeface="Lucida Console" panose="020B0609040504020204" pitchFamily="49" charset="0"/>
              </a:rPr>
              <a:t> 997:    997   23.38633   20.69630   337045.9   64570.68 272475.2 2.690034</a:t>
            </a:r>
          </a:p>
          <a:p>
            <a:r>
              <a:rPr lang="en-US" sz="1100" dirty="0">
                <a:latin typeface="Lucida Console" panose="020B0609040504020204" pitchFamily="49" charset="0"/>
              </a:rPr>
              <a:t> 998:    998   23.37933   21.90941   567718.4  318631.10 249087.3 1.469914</a:t>
            </a:r>
          </a:p>
          <a:p>
            <a:r>
              <a:rPr lang="en-US" sz="1100" dirty="0">
                <a:latin typeface="Lucida Console" panose="020B0609040504020204" pitchFamily="49" charset="0"/>
              </a:rPr>
              <a:t> 999:    999   22.89344   21.44097   346833.6   79747.06 267086.5 1.452478</a:t>
            </a:r>
          </a:p>
          <a:p>
            <a:r>
              <a:rPr lang="en-US" sz="1100" dirty="0">
                <a:latin typeface="Lucida Console" panose="020B0609040504020204" pitchFamily="49" charset="0"/>
              </a:rPr>
              <a:t>1000:   1000   21.63663   19.63313   397779.9  127887.78 269892.2 2.003496</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62</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886192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65</a:t>
            </a:fld>
            <a:endParaRPr lang="en-US"/>
          </a:p>
        </p:txBody>
      </p:sp>
    </p:spTree>
    <p:extLst>
      <p:ext uri="{BB962C8B-B14F-4D97-AF65-F5344CB8AC3E}">
        <p14:creationId xmlns:p14="http://schemas.microsoft.com/office/powerpoint/2010/main" val="927303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solidFill>
                  <a:schemeClr val="accent2"/>
                </a:solidFill>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a:t>
            </a:r>
            <a:r>
              <a:rPr lang="en-US" dirty="0"/>
              <a:t>)</a:t>
            </a:r>
          </a:p>
          <a:p>
            <a:pPr lvl="1"/>
            <a:r>
              <a:rPr lang="en-US" dirty="0"/>
              <a:t>time-homogeneous Markov models</a:t>
            </a:r>
          </a:p>
          <a:p>
            <a:pPr lvl="1"/>
            <a:r>
              <a:rPr lang="en-US" dirty="0"/>
              <a:t>time-inhomogeneous Markov models</a:t>
            </a:r>
          </a:p>
          <a:p>
            <a:r>
              <a:rPr lang="en-US" dirty="0"/>
              <a:t>individual-level continuous time state transition models (</a:t>
            </a:r>
            <a:r>
              <a:rPr lang="en-US" dirty="0" err="1"/>
              <a:t>iCTSTM</a:t>
            </a:r>
            <a:r>
              <a:rPr lang="en-US" dirty="0"/>
              <a:t>)</a:t>
            </a:r>
          </a:p>
          <a:p>
            <a:r>
              <a:rPr lang="en-US" dirty="0"/>
              <a:t>n-state partitioned survival models (PSM)</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33667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121133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dirty="0"/>
              <a:t>) are transformed (</a:t>
            </a:r>
            <a:r>
              <a:rPr lang="en-US" sz="1600" dirty="0" err="1">
                <a:solidFill>
                  <a:schemeClr val="accent3"/>
                </a:solidFill>
                <a:latin typeface="Lucida Console" panose="020B0609040504020204" pitchFamily="49" charset="0"/>
              </a:rPr>
              <a:t>tparams</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r>
              <a:rPr lang="en-US" sz="1400" dirty="0"/>
              <a:t>, </a:t>
            </a:r>
            <a:r>
              <a:rPr lang="en-US" sz="1400" dirty="0" err="1">
                <a:solidFill>
                  <a:schemeClr val="accent3"/>
                </a:solidFill>
                <a:latin typeface="Lucida Console" panose="020B0609040504020204" pitchFamily="49" charset="0"/>
              </a:rPr>
              <a:t>params_surv</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tparams_def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6642101"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14.831101</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3.038398</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3.588062</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17.987014</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2.901320</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2.823313</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81</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Continuous time state transition model (CTSTM)</a:t>
            </a:r>
          </a:p>
          <a:p>
            <a:pPr lvl="1"/>
            <a:r>
              <a:rPr lang="en-US" dirty="0"/>
              <a:t>Model is in continuous time and does not require model cycles </a:t>
            </a:r>
          </a:p>
          <a:p>
            <a:pPr lvl="1"/>
            <a:r>
              <a:rPr lang="en-US" dirty="0"/>
              <a:t>Estimate the parameters of the health state transitions using a multi-state model so that the simulation model is completely integrated with an underlying statistical model</a:t>
            </a:r>
          </a:p>
          <a:p>
            <a:pPr lvl="1"/>
            <a:r>
              <a:rPr lang="en-US" dirty="0"/>
              <a:t>Use individual patient simulation (IPS) to simulate a semi-Markov model, meaning that (unlike in a Markov model) transitions can depend on prior history</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909047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86</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1174605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373036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89</a:t>
            </a:fld>
            <a:endParaRPr lang="en-US"/>
          </a:p>
        </p:txBody>
      </p:sp>
      <p:sp>
        <p:nvSpPr>
          <p:cNvPr id="4" name="Rectangle 3">
            <a:extLst>
              <a:ext uri="{FF2B5EF4-FFF2-40B4-BE49-F238E27FC236}">
                <a16:creationId xmlns:a16="http://schemas.microsoft.com/office/drawing/2014/main" id="{CF3A17B9-CB8C-1C4A-9E65-0CAE76DC440C}"/>
              </a:ext>
            </a:extLst>
          </p:cNvPr>
          <p:cNvSpPr/>
          <p:nvPr/>
        </p:nvSpPr>
        <p:spPr>
          <a:xfrm>
            <a:off x="457200" y="710792"/>
            <a:ext cx="8037870" cy="432426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n_patients</a:t>
            </a:r>
            <a:r>
              <a:rPr lang="en-US" sz="1100" dirty="0">
                <a:latin typeface="Lucida Console" panose="020B0609040504020204" pitchFamily="49" charset="0"/>
              </a:rPr>
              <a:t> &lt;- 1000</a:t>
            </a:r>
          </a:p>
          <a:p>
            <a:endParaRPr lang="en-US" sz="1100" dirty="0">
              <a:latin typeface="Lucida Console" panose="020B0609040504020204" pitchFamily="49" charset="0"/>
            </a:endParaRPr>
          </a:p>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1:n_patients,</a:t>
            </a:r>
          </a:p>
          <a:p>
            <a:r>
              <a:rPr lang="en-US" sz="1100" dirty="0">
                <a:latin typeface="Lucida Console" panose="020B0609040504020204" pitchFamily="49" charset="0"/>
              </a:rPr>
              <a:t>  age = </a:t>
            </a:r>
            <a:r>
              <a:rPr lang="en-US" sz="1100" dirty="0" err="1">
                <a:latin typeface="Lucida Console" panose="020B0609040504020204" pitchFamily="49" charset="0"/>
              </a:rPr>
              <a:t>rnorm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mean = 45, </a:t>
            </a:r>
            <a:r>
              <a:rPr lang="en-US" sz="1100" dirty="0" err="1">
                <a:latin typeface="Lucida Console" panose="020B0609040504020204" pitchFamily="49" charset="0"/>
              </a:rPr>
              <a:t>sd</a:t>
            </a:r>
            <a:r>
              <a:rPr lang="en-US" sz="1100" dirty="0">
                <a:latin typeface="Lucida Console" panose="020B0609040504020204" pitchFamily="49" charset="0"/>
              </a:rPr>
              <a:t> = 7),</a:t>
            </a:r>
          </a:p>
          <a:p>
            <a:r>
              <a:rPr lang="en-US" sz="1100" dirty="0">
                <a:latin typeface="Lucida Console" panose="020B0609040504020204" pitchFamily="49" charset="0"/>
              </a:rPr>
              <a:t>  female = </a:t>
            </a:r>
            <a:r>
              <a:rPr lang="en-US" sz="1100" dirty="0" err="1">
                <a:latin typeface="Lucida Console" panose="020B0609040504020204" pitchFamily="49" charset="0"/>
              </a:rPr>
              <a:t>rbinom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size = 1, </a:t>
            </a:r>
            <a:r>
              <a:rPr lang="en-US" sz="1100" dirty="0" err="1">
                <a:latin typeface="Lucida Console" panose="020B0609040504020204" pitchFamily="49" charset="0"/>
              </a:rPr>
              <a:t>prob</a:t>
            </a:r>
            <a:r>
              <a:rPr lang="en-US" sz="1100" dirty="0">
                <a:latin typeface="Lucida Console" panose="020B0609040504020204" pitchFamily="49" charset="0"/>
              </a:rPr>
              <a:t> = .51)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r>
              <a:rPr lang="en-US" sz="1100" dirty="0" err="1">
                <a:latin typeface="Lucida Console" panose="020B0609040504020204" pitchFamily="49" charset="0"/>
              </a:rPr>
              <a:t>n_states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(states)</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err="1">
                <a:latin typeface="Lucida Console" panose="020B0609040504020204" pitchFamily="49" charset="0"/>
              </a:rPr>
              <a:t>n_strategies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(strategies)</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3607C2AA-FD01-BA44-BF96-CFD4AC367711}"/>
              </a:ext>
            </a:extLst>
          </p:cNvPr>
          <p:cNvSpPr/>
          <p:nvPr/>
        </p:nvSpPr>
        <p:spPr>
          <a:xfrm>
            <a:off x="5212736" y="710792"/>
            <a:ext cx="3071812" cy="1708160"/>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a:p>
            <a:r>
              <a:rPr lang="en-US" sz="1050" i="1" dirty="0">
                <a:solidFill>
                  <a:srgbClr val="002060"/>
                </a:solidFill>
              </a:rPr>
              <a:t>We also explicitly define the health states, which we will use to model utility and costs.</a:t>
            </a:r>
          </a:p>
        </p:txBody>
      </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derived from external sources.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Conversely, 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91</a:t>
            </a:fld>
            <a:endParaRPr lang="en-US"/>
          </a:p>
        </p:txBody>
      </p:sp>
    </p:spTree>
    <p:extLst>
      <p:ext uri="{BB962C8B-B14F-4D97-AF65-F5344CB8AC3E}">
        <p14:creationId xmlns:p14="http://schemas.microsoft.com/office/powerpoint/2010/main" val="618437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(Methods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92</a:t>
            </a:fld>
            <a:endParaRPr lang="en-US"/>
          </a:p>
        </p:txBody>
      </p:sp>
    </p:spTree>
    <p:extLst>
      <p:ext uri="{BB962C8B-B14F-4D97-AF65-F5344CB8AC3E}">
        <p14:creationId xmlns:p14="http://schemas.microsoft.com/office/powerpoint/2010/main" val="2424679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n_trans</a:t>
            </a:r>
            <a:r>
              <a:rPr lang="en-US" sz="1100" dirty="0">
                <a:latin typeface="Lucida Console" panose="020B0609040504020204" pitchFamily="49" charset="0"/>
              </a:rPr>
              <a:t> &lt;- max(</a:t>
            </a:r>
            <a:r>
              <a:rPr lang="en-US" sz="1100" dirty="0" err="1">
                <a:latin typeface="Lucida Console" panose="020B0609040504020204" pitchFamily="49" charset="0"/>
              </a:rPr>
              <a:t>tmat</a:t>
            </a:r>
            <a:r>
              <a:rPr lang="en-US" sz="1100" dirty="0">
                <a:latin typeface="Lucida Console" panose="020B0609040504020204" pitchFamily="49" charset="0"/>
              </a:rPr>
              <a:t>, </a:t>
            </a:r>
            <a:r>
              <a:rPr lang="en-US" sz="1100" dirty="0" err="1">
                <a:latin typeface="Lucida Console" panose="020B0609040504020204" pitchFamily="49" charset="0"/>
              </a:rPr>
              <a:t>na.rm</a:t>
            </a:r>
            <a:r>
              <a:rPr lang="en-US" sz="1100" dirty="0">
                <a:latin typeface="Lucida Console" panose="020B0609040504020204" pitchFamily="49" charset="0"/>
              </a:rPr>
              <a:t> = TRUE) # Number of transitions</a:t>
            </a:r>
          </a:p>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a:t>
            </a:r>
            <a:r>
              <a:rPr lang="en-US" sz="1100" dirty="0" err="1">
                <a:latin typeface="Lucida Console" panose="020B0609040504020204" pitchFamily="49" charset="0"/>
              </a:rPr>
              <a:t>n_trans</a:t>
            </a:r>
            <a:r>
              <a:rPr lang="en-US" sz="1100" dirty="0">
                <a:latin typeface="Lucida Console" panose="020B0609040504020204" pitchFamily="49" charset="0"/>
              </a:rPr>
              <a:t>,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1:length(</a:t>
            </a:r>
            <a:r>
              <a:rPr lang="en-US" sz="1100" dirty="0" err="1">
                <a:latin typeface="Lucida Console" panose="020B0609040504020204" pitchFamily="49" charset="0"/>
              </a:rPr>
              <a:t>wei_fits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0.6307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1714357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3240167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Tree>
    <p:extLst>
      <p:ext uri="{BB962C8B-B14F-4D97-AF65-F5344CB8AC3E}">
        <p14:creationId xmlns:p14="http://schemas.microsoft.com/office/powerpoint/2010/main" val="3067147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.8, S =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2000, S = 9500),</a:t>
            </a:r>
          </a:p>
          <a:p>
            <a:r>
              <a:rPr lang="en-US" sz="1100" dirty="0">
                <a:latin typeface="Lucida Console" panose="020B0609040504020204" pitchFamily="49" charset="0"/>
              </a:rPr>
              <a:t>             se = c(H = 2000, S =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14969</TotalTime>
  <Words>12058</Words>
  <Application>Microsoft Macintosh PowerPoint</Application>
  <PresentationFormat>On-screen Show (16:9)</PresentationFormat>
  <Paragraphs>1699</Paragraphs>
  <Slides>142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142</vt:i4>
      </vt:variant>
    </vt:vector>
  </HeadingPairs>
  <TitlesOfParts>
    <vt:vector size="150"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1117</cp:revision>
  <cp:lastPrinted>2019-06-07T19:51:54Z</cp:lastPrinted>
  <dcterms:created xsi:type="dcterms:W3CDTF">2014-12-05T18:34:48Z</dcterms:created>
  <dcterms:modified xsi:type="dcterms:W3CDTF">2020-10-08T16:41:04Z</dcterms:modified>
  <cp:category/>
</cp:coreProperties>
</file>